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56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6" r:id="rId13"/>
    <p:sldId id="267" r:id="rId14"/>
    <p:sldId id="270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00885-CF2D-431C-90EA-D6F6D36209A8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47C66-4221-4D6C-9399-BC85C5118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8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D6F85-F9D4-C88C-B4DD-FDEA5219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54D30-F467-B68E-BB0B-F73B00F4B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D7892-29D9-FEF0-450A-F138844A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463F4-98DE-E865-9B88-3FED9E6B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FE600-12DD-6489-0D0D-3A24771E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E8C6B-7662-6CFB-64F3-F786D0AB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F7B066-1FCA-A2F4-0D72-803BA8D82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14C59-C313-5423-0489-DD4DEDF0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97240-97E3-E94C-D3CE-FDEA593D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2763-84A3-9EDA-C358-CA8E1090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D4EBF8-67B9-D1EC-B9B9-FC293DCE4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B21624-EE6F-BF45-2C8F-EFC2FF801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315F3-7D11-83FA-840C-01B94655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8598-4231-667E-8AA7-44F556AA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9B6BE-8943-CC78-582E-B5400E60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1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E7C0A-62D9-0A6B-E12A-735AEFCC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B62FE-344E-C50D-F1B4-32AC38FF3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FE99A-1C31-8D2B-C496-E0F586E4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42497-04C6-8879-5B82-0E0090D3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2555A-55FC-5296-A244-B342BC44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53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BB06C-AD8C-AFAF-AC07-45CD956A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DF916-FF60-D0A7-9117-9C1DFA324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E3CFA-7E2D-EB4C-DFFA-1DCA0453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C5E38-1076-6B31-39F5-E925D9D3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38116-1504-777C-52E7-581E9B59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0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5A5B-1BF2-89EB-9AFE-A12D992A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9A9B-333A-73AF-E434-8F93CD66D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5398C-5439-4F30-0007-D7B6378B7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CF64BC-D5C6-E62C-018A-1F8FCA88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A4255-C890-1879-D338-491A24EB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24541-FC8D-FD26-2BD3-AB11FFF8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8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3D785-19C0-165F-82C9-483C96C3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450C3C-F6A1-4C54-18F9-29F75D48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CA2A5B-68EA-480A-53A6-104F6CA42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583BF3-73E4-308F-5F39-99FB9D939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FCE0D9-0393-03AC-E799-96C62C3CA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9C7C1-C201-BA00-2B0F-AC4DDE68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AE53BD-8897-C682-F835-6A612B1F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973DC-BBAC-A2F1-1B9A-E7F4031D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6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43693-4D04-6077-6A46-48D38A1E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5492AA-7EBD-3DB2-E4EC-51D57A3F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7BCCCF-9A61-4120-BA34-FFD605FB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78654B-4F86-EF46-83E9-8204124A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4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CC5AA-1891-45AB-3598-327BBC6C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903A9-A11A-F704-93DB-554253A0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21D00-1F4E-A64C-7D54-437E74D3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9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A4DC3-3E61-5EE9-384C-C9C69C84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7F2AD-B4BA-AFF6-B728-181D23C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66BB9-9495-41D5-48CF-CAACE3430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B0FF1-F9FE-B49C-2C0A-04C1BA69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38B325-6159-D743-4976-69E9E049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C9353-8D6B-215E-240F-AE0A30D7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9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8AC8C-501B-BCF5-80D1-9B98EDF2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0B19D-E1DE-5CA2-5D05-C90C08547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038C1-C902-DE90-9882-34F44B409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B8536-FF1C-ED43-816A-95C21DC9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7001A-BF68-629E-7E17-C59FC615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F5D4E-8118-2FC0-390D-A34DFB7C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7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416E41-B147-A8F5-BC64-051DDD65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148EC-AA78-D821-1D6A-C5C5EC2E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F4D11-A39D-809C-10DD-63BEBFDBD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B562-7903-4325-B32A-0472CFA435A4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F865A-C28A-0029-2B06-F81F0B472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DB44E-6DF4-0EDC-BAE3-34BD0A9A0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E51B-BA47-493B-BEC9-2188FC538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2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C76B24F1-E63D-DBDF-C115-B7FAA392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9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237C68-0ABD-D9ED-6355-E8B45D1F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2600" b="1" dirty="0" err="1"/>
              <a:t>Dobot</a:t>
            </a:r>
            <a:r>
              <a:rPr lang="en-US" altLang="ko-KR" sz="2600" b="1" dirty="0"/>
              <a:t> magician </a:t>
            </a:r>
            <a:r>
              <a:rPr lang="en-US" altLang="ko-KR" sz="2600" b="1" dirty="0" err="1"/>
              <a:t>menual</a:t>
            </a:r>
            <a:endParaRPr lang="en-US" altLang="ko-KR" sz="26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5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B8C0045-0BEB-70B1-E647-1885DDB1F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26596"/>
              </p:ext>
            </p:extLst>
          </p:nvPr>
        </p:nvGraphicFramePr>
        <p:xfrm>
          <a:off x="537663" y="1480837"/>
          <a:ext cx="10896138" cy="4962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618">
                  <a:extLst>
                    <a:ext uri="{9D8B030D-6E8A-4147-A177-3AD203B41FA5}">
                      <a16:colId xmlns:a16="http://schemas.microsoft.com/office/drawing/2014/main" val="502925940"/>
                    </a:ext>
                  </a:extLst>
                </a:gridCol>
                <a:gridCol w="5501520">
                  <a:extLst>
                    <a:ext uri="{9D8B030D-6E8A-4147-A177-3AD203B41FA5}">
                      <a16:colId xmlns:a16="http://schemas.microsoft.com/office/drawing/2014/main" val="3909168798"/>
                    </a:ext>
                  </a:extLst>
                </a:gridCol>
              </a:tblGrid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기능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상응 버튼</a:t>
                      </a:r>
                      <a:endParaRPr lang="en-US" altLang="ko-KR" sz="210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3075101617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조이스틱 시작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/>
                        <a:t>Logo </a:t>
                      </a:r>
                      <a:r>
                        <a:rPr lang="ko-KR" altLang="en-US" sz="2100"/>
                        <a:t>버튼 </a:t>
                      </a:r>
                      <a:r>
                        <a:rPr lang="en-US" altLang="ko-KR" sz="2100"/>
                        <a:t>3</a:t>
                      </a:r>
                      <a:r>
                        <a:rPr lang="ko-KR" altLang="en-US" sz="2100"/>
                        <a:t>초간 꾹 누르기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499266270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조이스틱 끄기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자동 끄기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030362613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err="1"/>
                        <a:t>로봇팔</a:t>
                      </a:r>
                      <a:r>
                        <a:rPr lang="ko-KR" altLang="en-US" sz="2100" dirty="0"/>
                        <a:t> </a:t>
                      </a:r>
                      <a:r>
                        <a:rPr lang="en-US" altLang="ko-KR" sz="2100" dirty="0"/>
                        <a:t>X+/X- </a:t>
                      </a:r>
                      <a:r>
                        <a:rPr lang="ko-KR" altLang="en-US" sz="2100" dirty="0"/>
                        <a:t>축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왼쪽 조이스틱 위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아래로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31361136"/>
                  </a:ext>
                </a:extLst>
              </a:tr>
              <a:tr h="7801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err="1"/>
                        <a:t>로봇팔</a:t>
                      </a:r>
                      <a:r>
                        <a:rPr lang="ko-KR" altLang="en-US" sz="2100" dirty="0"/>
                        <a:t> </a:t>
                      </a:r>
                      <a:r>
                        <a:rPr lang="en-US" altLang="ko-KR" sz="2400" dirty="0"/>
                        <a:t>Y+/Y- </a:t>
                      </a:r>
                      <a:r>
                        <a:rPr lang="ko-KR" altLang="en-US" sz="2400" dirty="0"/>
                        <a:t>축</a:t>
                      </a:r>
                      <a:endParaRPr lang="ko-KR" altLang="en-US" sz="2100" dirty="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/>
                        <a:t>왼쪽 조이스틱 오른쪽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왼쪽으로 움직이기</a:t>
                      </a:r>
                    </a:p>
                    <a:p>
                      <a:pPr latinLnBrk="1"/>
                      <a:endParaRPr lang="ko-KR" altLang="en-US" sz="210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094819428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/>
                        <a:t>로봇팔</a:t>
                      </a:r>
                      <a:r>
                        <a:rPr lang="pl-PL" altLang="ko-KR" sz="2400" dirty="0"/>
                        <a:t> Z+/Z- </a:t>
                      </a:r>
                      <a:r>
                        <a:rPr lang="ko-KR" altLang="en-US" sz="2400" dirty="0"/>
                        <a:t>축</a:t>
                      </a:r>
                      <a:endParaRPr lang="ko-KR" altLang="en-US" sz="2100" dirty="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오른쪽 조이스틱 위</a:t>
                      </a:r>
                      <a:r>
                        <a:rPr lang="en-US" altLang="ko-KR" sz="2100" dirty="0"/>
                        <a:t>/</a:t>
                      </a:r>
                      <a:r>
                        <a:rPr lang="ko-KR" altLang="en-US" sz="2100" dirty="0"/>
                        <a:t>아래로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318430134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Joint4</a:t>
                      </a:r>
                      <a:r>
                        <a:rPr lang="ko-KR" altLang="en-US" sz="2100" dirty="0"/>
                        <a:t> 스티어링 기어 회전 </a:t>
                      </a:r>
                      <a:r>
                        <a:rPr lang="en-US" altLang="ko-KR" sz="2100" dirty="0"/>
                        <a:t>R+/R-</a:t>
                      </a:r>
                      <a:endParaRPr lang="ko-KR" altLang="en-US" sz="2100" dirty="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/>
                        <a:t>오른쪽 조이스틱 오른쪽</a:t>
                      </a:r>
                      <a:r>
                        <a:rPr lang="en-US" altLang="ko-KR" sz="2100" dirty="0"/>
                        <a:t>/</a:t>
                      </a:r>
                      <a:r>
                        <a:rPr lang="ko-KR" altLang="en-US" sz="2100" dirty="0"/>
                        <a:t>왼쪽으로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142255592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흡입 컵</a:t>
                      </a:r>
                      <a:r>
                        <a:rPr lang="en-US" altLang="ko-KR" sz="2100" dirty="0"/>
                        <a:t>(suction cup)</a:t>
                      </a:r>
                      <a:r>
                        <a:rPr lang="ko-KR" altLang="en-US" sz="2100" dirty="0"/>
                        <a:t> 켜기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Y </a:t>
                      </a:r>
                      <a:r>
                        <a:rPr lang="ko-KR" altLang="en-US" sz="2100" dirty="0"/>
                        <a:t>버튼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15463708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집게</a:t>
                      </a:r>
                      <a:r>
                        <a:rPr lang="en-US" altLang="ko-KR" sz="2100" dirty="0"/>
                        <a:t>(gripper)</a:t>
                      </a:r>
                      <a:r>
                        <a:rPr lang="ko-KR" altLang="en-US" sz="2100" dirty="0"/>
                        <a:t> 켜기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X </a:t>
                      </a:r>
                      <a:r>
                        <a:rPr lang="ko-KR" altLang="en-US" sz="2100" dirty="0"/>
                        <a:t>버튼</a:t>
                      </a:r>
                      <a:endParaRPr lang="en-US" altLang="ko-KR" sz="2100" dirty="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310597755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에어펌프 끄기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B </a:t>
                      </a:r>
                      <a:r>
                        <a:rPr lang="ko-KR" altLang="en-US" sz="2100" dirty="0"/>
                        <a:t>버튼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0336879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984F7B-17D3-2807-9534-E80439A287CA}"/>
              </a:ext>
            </a:extLst>
          </p:cNvPr>
          <p:cNvSpPr txBox="1"/>
          <p:nvPr/>
        </p:nvSpPr>
        <p:spPr>
          <a:xfrm>
            <a:off x="1632996" y="434824"/>
            <a:ext cx="406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선형</a:t>
            </a:r>
            <a:r>
              <a:rPr lang="en-US" altLang="ko-KR" sz="2800" dirty="0"/>
              <a:t>(linear)</a:t>
            </a:r>
            <a:r>
              <a:rPr lang="ko-KR" altLang="en-US" sz="2800" dirty="0"/>
              <a:t> 모드 컨트롤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4917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9599BF-C82F-8D88-453D-CB0402A6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집게</a:t>
            </a:r>
            <a:r>
              <a:rPr lang="en-US" altLang="ko-KR" sz="4000" dirty="0">
                <a:solidFill>
                  <a:srgbClr val="FFFFFF"/>
                </a:solidFill>
              </a:rPr>
              <a:t>, </a:t>
            </a:r>
            <a:r>
              <a:rPr lang="ko-KR" altLang="en-US" sz="4000" dirty="0">
                <a:solidFill>
                  <a:srgbClr val="FFFFFF"/>
                </a:solidFill>
              </a:rPr>
              <a:t>흡입 컵 사용법과 원리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0B5EF7-ACCF-D2D1-9773-476F5C2F7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2270572"/>
                <a:ext cx="9724031" cy="3683358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ko-KR" altLang="en-US" sz="1700" dirty="0"/>
                  <a:t>에어펌프 부착 시에만 사용이 가능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에어펌프를 부착할 땐 전원을 끄고 배선하고 다시 </a:t>
                </a:r>
                <a:r>
                  <a:rPr lang="ko-KR" altLang="en-US" sz="1700" dirty="0" err="1"/>
                  <a:t>전원키기</a:t>
                </a:r>
                <a:r>
                  <a:rPr lang="en-US" altLang="ko-KR" sz="1700" dirty="0"/>
                  <a:t>)</a:t>
                </a:r>
              </a:p>
              <a:p>
                <a:r>
                  <a:rPr lang="ko-KR" altLang="en-US" sz="1700" dirty="0"/>
                  <a:t>펌프</a:t>
                </a:r>
                <a:r>
                  <a:rPr lang="en-US" altLang="ko-KR" sz="1700" dirty="0"/>
                  <a:t>=</a:t>
                </a:r>
                <a:r>
                  <a:rPr lang="ko-KR" altLang="en-US" sz="1700" dirty="0"/>
                  <a:t>기계동력을 유체동력으로 전환해주는 장치</a:t>
                </a:r>
                <a:endParaRPr lang="en-US" altLang="ko-KR" sz="1700" dirty="0"/>
              </a:p>
              <a:p>
                <a:r>
                  <a:rPr lang="en-US" altLang="ko-KR" sz="1700" dirty="0"/>
                  <a:t>X</a:t>
                </a:r>
                <a:r>
                  <a:rPr lang="ko-KR" altLang="en-US" sz="1700" dirty="0"/>
                  <a:t>키를 누르면 </a:t>
                </a:r>
                <a:r>
                  <a:rPr lang="ko-KR" altLang="en-US" sz="1700" dirty="0" err="1"/>
                  <a:t>디퓨저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입구면적</a:t>
                </a:r>
                <a:r>
                  <a:rPr lang="en-US" altLang="ko-KR" sz="1700" dirty="0"/>
                  <a:t>&lt;</a:t>
                </a:r>
                <a:r>
                  <a:rPr lang="ko-KR" altLang="en-US" sz="1700" dirty="0"/>
                  <a:t>출구면적</a:t>
                </a:r>
                <a:r>
                  <a:rPr lang="en-US" altLang="ko-KR" sz="1700" dirty="0"/>
                  <a:t>) = </a:t>
                </a:r>
                <a:r>
                  <a:rPr lang="ko-KR" altLang="en-US" sz="1700" dirty="0"/>
                  <a:t>에어펌프에서 공기를 배출</a:t>
                </a:r>
                <a:endParaRPr lang="en-US" altLang="ko-KR" sz="1700" dirty="0"/>
              </a:p>
              <a:p>
                <a:r>
                  <a:rPr lang="en-US" altLang="ko-KR" sz="1700" dirty="0"/>
                  <a:t>Y</a:t>
                </a:r>
                <a:r>
                  <a:rPr lang="ko-KR" altLang="en-US" sz="1700" dirty="0"/>
                  <a:t>키를 누르면 노즐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출구면적</a:t>
                </a:r>
                <a:r>
                  <a:rPr lang="en-US" altLang="ko-KR" sz="1700" dirty="0"/>
                  <a:t>&lt;</a:t>
                </a:r>
                <a:r>
                  <a:rPr lang="ko-KR" altLang="en-US" sz="1700" dirty="0"/>
                  <a:t>입구면적</a:t>
                </a:r>
                <a:r>
                  <a:rPr lang="en-US" altLang="ko-KR" sz="1700" dirty="0"/>
                  <a:t>) = </a:t>
                </a:r>
                <a:r>
                  <a:rPr lang="ko-KR" altLang="en-US" sz="1700" dirty="0"/>
                  <a:t>에어펌프 쪽으로 공기를 빨아들임</a:t>
                </a:r>
                <a:endParaRPr lang="en-US" altLang="ko-KR" sz="1700" dirty="0"/>
              </a:p>
              <a:p>
                <a:r>
                  <a:rPr lang="en-US" altLang="ko-KR" sz="1700" dirty="0"/>
                  <a:t>B</a:t>
                </a:r>
                <a:r>
                  <a:rPr lang="ko-KR" altLang="en-US" sz="1700" dirty="0"/>
                  <a:t>키를 누르면 에어펌프 정지</a:t>
                </a:r>
                <a:r>
                  <a:rPr lang="en-US" altLang="ko-KR" sz="1700" dirty="0"/>
                  <a:t>. </a:t>
                </a:r>
              </a:p>
              <a:p>
                <a:r>
                  <a:rPr lang="ko-KR" altLang="en-US" sz="1700" dirty="0"/>
                  <a:t>질량유량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7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altLang="ko-KR" sz="1700" dirty="0"/>
                  <a:t>(Mass flow rate)=</a:t>
                </a:r>
                <a:r>
                  <a:rPr lang="ko-KR" altLang="en-US" sz="17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 sz="1700" dirty="0"/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altLang="ko-KR" sz="17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700" dirty="0"/>
                  <a:t>는 입구와 출구에서 같음</a:t>
                </a:r>
                <a:endParaRPr lang="en-US" altLang="ko-KR" sz="1700" dirty="0"/>
              </a:p>
              <a:p>
                <a:r>
                  <a:rPr lang="ko-KR" altLang="en-US" sz="1700" dirty="0"/>
                  <a:t>연속방정식</a:t>
                </a:r>
                <a:r>
                  <a:rPr lang="en-US" altLang="ko-KR" sz="1700" dirty="0"/>
                  <a:t> – </a:t>
                </a:r>
                <a:r>
                  <a:rPr lang="ko-KR" altLang="en-US" sz="1700" dirty="0"/>
                  <a:t>주어진 유로를 통하여 흐르는 유체의 질량 유량은 질량보존</a:t>
                </a:r>
                <a:endParaRPr lang="en-US" altLang="ko-KR" sz="1700" dirty="0"/>
              </a:p>
              <a:p>
                <a:pPr marL="0" indent="0">
                  <a:buNone/>
                </a:pPr>
                <a:r>
                  <a:rPr lang="en-US" altLang="ko-KR" sz="1700" dirty="0"/>
                  <a:t>                   </a:t>
                </a:r>
                <a:r>
                  <a:rPr lang="ko-KR" altLang="en-US" sz="1700" dirty="0"/>
                  <a:t> 법칙에  따라 일정함</a:t>
                </a:r>
                <a:r>
                  <a:rPr lang="en-US" altLang="ko-KR" sz="1700" dirty="0"/>
                  <a:t>.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7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sz="17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 sz="1700" dirty="0"/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altLang="ko-KR" sz="1700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밀</m:t>
                    </m:r>
                  </m:oMath>
                </a14:m>
                <a:r>
                  <a:rPr lang="ko-KR" altLang="en-US" sz="1700" dirty="0"/>
                  <a:t>도</a:t>
                </a:r>
                <a:r>
                  <a:rPr lang="en-US" altLang="ko-KR" sz="1700" dirty="0"/>
                  <a:t>,</a:t>
                </a:r>
                <a:r>
                  <a:rPr lang="ko-KR" altLang="en-US" sz="1700" dirty="0"/>
                  <a:t>단면적</a:t>
                </a:r>
                <a:r>
                  <a:rPr lang="en-US" altLang="ko-KR" sz="1700" dirty="0"/>
                  <a:t>,</a:t>
                </a:r>
                <a:r>
                  <a:rPr lang="ko-KR" altLang="en-US" sz="1700" dirty="0"/>
                  <a:t>평균속도</a:t>
                </a:r>
                <a:r>
                  <a:rPr lang="en-US" altLang="ko-KR" sz="1700" dirty="0"/>
                  <a:t>) </a:t>
                </a:r>
              </a:p>
              <a:p>
                <a:pPr marL="0" indent="0">
                  <a:buNone/>
                </a:pPr>
                <a:r>
                  <a:rPr lang="ko-KR" altLang="en-US" sz="1700" dirty="0"/>
                  <a:t>                    이므로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7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700" dirty="0"/>
                  <a:t>=</a:t>
                </a:r>
                <a:r>
                  <a:rPr lang="en-US" altLang="ko-KR" sz="17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7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7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altLang="ko-KR" sz="1700" dirty="0"/>
                  <a:t> </a:t>
                </a:r>
              </a:p>
              <a:p>
                <a:pPr marL="0" indent="0">
                  <a:buNone/>
                </a:pPr>
                <a:r>
                  <a:rPr lang="en-US" altLang="ko-KR" sz="1700" dirty="0"/>
                  <a:t>                    </a:t>
                </a:r>
                <a:r>
                  <a:rPr lang="ko-KR" altLang="en-US" sz="1700" dirty="0"/>
                  <a:t>밀도는 같으므로 면적이 급격하게 좁아지면 유체의 속도도</a:t>
                </a:r>
                <a:endParaRPr lang="en-US" altLang="ko-KR" sz="1700" dirty="0"/>
              </a:p>
              <a:p>
                <a:pPr marL="0" indent="0">
                  <a:buNone/>
                </a:pPr>
                <a:r>
                  <a:rPr lang="en-US" altLang="ko-KR" sz="1700" dirty="0"/>
                  <a:t>                  </a:t>
                </a:r>
                <a:r>
                  <a:rPr lang="ko-KR" altLang="en-US" sz="1700" dirty="0"/>
                  <a:t>  급격히 상승하여 흡입 컵을 부착하면 강하게 흡입이 가능</a:t>
                </a:r>
                <a:r>
                  <a:rPr lang="en-US" altLang="ko-KR" sz="1700" dirty="0"/>
                  <a:t>.(</a:t>
                </a:r>
                <a:r>
                  <a:rPr lang="ko-KR" altLang="en-US" sz="1700" dirty="0"/>
                  <a:t>노즐의 역할</a:t>
                </a:r>
                <a:r>
                  <a:rPr lang="en-US" altLang="ko-KR" sz="1700" dirty="0"/>
                  <a:t>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0B5EF7-ACCF-D2D1-9773-476F5C2F7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270572"/>
                <a:ext cx="9724031" cy="3683358"/>
              </a:xfrm>
              <a:blipFill>
                <a:blip r:embed="rId2"/>
                <a:stretch>
                  <a:fillRect l="-251" b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4FA71F-BC22-0C73-7590-22F4F25C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/>
              <a:t>Dobot studio</a:t>
            </a:r>
            <a:r>
              <a:rPr lang="ko-KR" altLang="en-US" sz="4000"/>
              <a:t>를 이용한 로봇팔</a:t>
            </a:r>
            <a:r>
              <a:rPr lang="en-US" altLang="ko-KR" sz="4000"/>
              <a:t> </a:t>
            </a:r>
            <a:r>
              <a:rPr lang="ko-KR" altLang="en-US" sz="4000"/>
              <a:t>춤 시연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5625C5-30C5-162F-9A6F-29DD6A0B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83" b="6494"/>
          <a:stretch/>
        </p:blipFill>
        <p:spPr>
          <a:xfrm>
            <a:off x="2459198" y="2854989"/>
            <a:ext cx="6586190" cy="34543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1B0DB4-7EC8-DC44-8C3F-4371B9D30666}"/>
              </a:ext>
            </a:extLst>
          </p:cNvPr>
          <p:cNvSpPr/>
          <p:nvPr/>
        </p:nvSpPr>
        <p:spPr>
          <a:xfrm>
            <a:off x="791155" y="2054846"/>
            <a:ext cx="4511606" cy="950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Dobot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studio  main menu</a:t>
            </a:r>
            <a:endParaRPr lang="en-US" altLang="ko-K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09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7B2D9-2566-4C89-6B02-E98E2F41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49544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dobot</a:t>
            </a:r>
            <a:r>
              <a:rPr lang="en-US" altLang="ko-KR" sz="1800" dirty="0"/>
              <a:t> studio</a:t>
            </a:r>
            <a:r>
              <a:rPr lang="ko-KR" altLang="en-US" sz="1800" dirty="0"/>
              <a:t>를 실행하고</a:t>
            </a:r>
            <a:r>
              <a:rPr lang="en-US" altLang="ko-KR" sz="1800" dirty="0"/>
              <a:t> </a:t>
            </a:r>
            <a:r>
              <a:rPr lang="ko-KR" altLang="en-US" sz="1800" dirty="0"/>
              <a:t>포트 연결 후 좌측 상단의 </a:t>
            </a:r>
            <a:r>
              <a:rPr lang="en-US" altLang="ko-KR" sz="1800" dirty="0"/>
              <a:t>connect</a:t>
            </a:r>
            <a:r>
              <a:rPr lang="ko-KR" altLang="en-US" sz="1800" dirty="0"/>
              <a:t>를 누른다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전원이 공급 된 상태에서 컴퓨터와 포트를 연결하면 </a:t>
            </a:r>
            <a:r>
              <a:rPr lang="en-US" altLang="ko-KR" sz="1800" dirty="0"/>
              <a:t>connect</a:t>
            </a:r>
            <a:r>
              <a:rPr lang="ko-KR" altLang="en-US" sz="1800" dirty="0"/>
              <a:t>가 활성화 되는데 </a:t>
            </a:r>
            <a:r>
              <a:rPr lang="en-US" altLang="ko-KR" sz="1800" dirty="0"/>
              <a:t>connect</a:t>
            </a:r>
            <a:r>
              <a:rPr lang="ko-KR" altLang="en-US" sz="1800" dirty="0"/>
              <a:t>를 연결하면 컴퓨터로 </a:t>
            </a:r>
            <a:r>
              <a:rPr lang="en-US" altLang="ko-KR" sz="1800" dirty="0" err="1"/>
              <a:t>dobot</a:t>
            </a:r>
            <a:r>
              <a:rPr lang="en-US" altLang="ko-KR" sz="1800" dirty="0"/>
              <a:t> magician</a:t>
            </a:r>
            <a:r>
              <a:rPr lang="ko-KR" altLang="en-US" sz="1800" dirty="0"/>
              <a:t>을 제어 할 수 있는 상태가 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04D6C78-F364-8085-A731-CB184BF96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4" y="303673"/>
            <a:ext cx="7763958" cy="4105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50A51-1D4E-5775-61BF-1BD61698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" t="3194" r="81016" b="88194"/>
          <a:stretch/>
        </p:blipFill>
        <p:spPr>
          <a:xfrm>
            <a:off x="8039922" y="1480296"/>
            <a:ext cx="4030802" cy="11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DE610-0104-4F32-AA29-AFF56D7B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9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Script</a:t>
            </a:r>
            <a:r>
              <a:rPr lang="ko-KR" altLang="en-US" sz="2000" dirty="0"/>
              <a:t>로 들어가면 </a:t>
            </a:r>
            <a:r>
              <a:rPr lang="en-US" altLang="ko-KR" sz="2000" dirty="0"/>
              <a:t>python script</a:t>
            </a:r>
            <a:r>
              <a:rPr lang="ko-KR" altLang="en-US" sz="2000" dirty="0"/>
              <a:t>를 사용하여 </a:t>
            </a:r>
            <a:r>
              <a:rPr lang="en-US" altLang="ko-KR" sz="2000" dirty="0" err="1"/>
              <a:t>dobot</a:t>
            </a:r>
            <a:r>
              <a:rPr lang="en-US" altLang="ko-KR" sz="2000" dirty="0"/>
              <a:t> magician</a:t>
            </a:r>
            <a:r>
              <a:rPr lang="ko-KR" altLang="en-US" sz="2000" dirty="0"/>
              <a:t>의 </a:t>
            </a:r>
            <a:r>
              <a:rPr lang="en-US" altLang="ko-KR" sz="2000" dirty="0"/>
              <a:t>joint</a:t>
            </a:r>
            <a:r>
              <a:rPr lang="ko-KR" altLang="en-US" sz="2000" dirty="0"/>
              <a:t>를 원하는 수치로 제어 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알맞은 코드를 주고 우측상단의 </a:t>
            </a:r>
            <a:r>
              <a:rPr lang="en-US" altLang="ko-KR" sz="2000" dirty="0"/>
              <a:t>home</a:t>
            </a:r>
            <a:r>
              <a:rPr lang="ko-KR" altLang="en-US" sz="2000" dirty="0"/>
              <a:t>을 눌러 </a:t>
            </a:r>
            <a:r>
              <a:rPr lang="en-US" altLang="ko-KR" sz="2000" dirty="0" err="1"/>
              <a:t>dobot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초기위치를 맞춰준 다음 </a:t>
            </a:r>
            <a:r>
              <a:rPr lang="en-US" altLang="ko-KR" sz="2000" dirty="0"/>
              <a:t>start</a:t>
            </a:r>
            <a:r>
              <a:rPr lang="ko-KR" altLang="en-US" sz="2000" dirty="0"/>
              <a:t>를 누르면 </a:t>
            </a:r>
            <a:r>
              <a:rPr lang="ko-KR" altLang="en-US" sz="2000" dirty="0" err="1"/>
              <a:t>춤동작</a:t>
            </a:r>
            <a:r>
              <a:rPr lang="ko-KR" altLang="en-US" sz="2000" dirty="0"/>
              <a:t> 시연이 가능하다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C3FD7CC-4F85-4554-CEBB-FA87B0C08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9" b="5363"/>
          <a:stretch/>
        </p:blipFill>
        <p:spPr>
          <a:xfrm>
            <a:off x="76921" y="0"/>
            <a:ext cx="10171257" cy="5375275"/>
          </a:xfrm>
        </p:spPr>
      </p:pic>
      <p:pic>
        <p:nvPicPr>
          <p:cNvPr id="6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1FEA54E-C8EF-E8FF-D110-A30132841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9" t="3857" r="7848" b="87255"/>
          <a:stretch/>
        </p:blipFill>
        <p:spPr>
          <a:xfrm>
            <a:off x="10248178" y="954087"/>
            <a:ext cx="176625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CB1B7-E61C-C112-96C2-CD668D67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오작동 시 매뉴얼 및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A8BCA-FD5F-ED47-5446-4CA6360A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66"/>
            <a:ext cx="10515600" cy="47186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전원공급이 제대로 이루어지지 않을 경우가 있음</a:t>
            </a:r>
            <a:r>
              <a:rPr lang="en-US" altLang="ko-KR" sz="2000" dirty="0"/>
              <a:t>. </a:t>
            </a:r>
            <a:r>
              <a:rPr lang="ko-KR" altLang="en-US" sz="2000" dirty="0"/>
              <a:t>전원공급 </a:t>
            </a:r>
            <a:r>
              <a:rPr lang="en-US" altLang="ko-KR" sz="2000" dirty="0"/>
              <a:t>     </a:t>
            </a:r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 기를 여분으로 가져가서 교체하거나 콘센트를 다시 끼워보기</a:t>
            </a:r>
            <a:endParaRPr lang="en-US" altLang="ko-KR" sz="2000" dirty="0"/>
          </a:p>
          <a:p>
            <a:r>
              <a:rPr lang="en-US" altLang="ko-KR" sz="2000" dirty="0"/>
              <a:t>2. USB Host</a:t>
            </a:r>
            <a:r>
              <a:rPr lang="ko-KR" altLang="en-US" sz="2000" dirty="0"/>
              <a:t>가 조이스틱을 인식하지 못하는 경우가 있음</a:t>
            </a:r>
            <a:r>
              <a:rPr lang="en-US" altLang="ko-KR" sz="2000" dirty="0"/>
              <a:t>.  </a:t>
            </a:r>
          </a:p>
          <a:p>
            <a:pPr marL="0" indent="0">
              <a:buNone/>
            </a:pPr>
            <a:r>
              <a:rPr lang="en-US" altLang="ko-KR" sz="2000" dirty="0"/>
              <a:t>     HOME+A</a:t>
            </a:r>
            <a:r>
              <a:rPr lang="ko-KR" altLang="en-US" sz="2000" dirty="0"/>
              <a:t>버튼을 </a:t>
            </a:r>
            <a:r>
              <a:rPr lang="en-US" altLang="ko-KR" sz="2000" dirty="0"/>
              <a:t>3</a:t>
            </a:r>
            <a:r>
              <a:rPr lang="ko-KR" altLang="en-US" sz="2000" dirty="0"/>
              <a:t>초간 꾹 눌러보고 그래도 연결되지 않을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  시 전원을 끄고 포트를 다시 연결하고 재부팅</a:t>
            </a:r>
            <a:r>
              <a:rPr lang="en-US" altLang="ko-KR" sz="2000" dirty="0"/>
              <a:t>.(</a:t>
            </a:r>
            <a:r>
              <a:rPr lang="ko-KR" altLang="en-US" sz="2000" dirty="0"/>
              <a:t>조이스틱 충전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   확인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 err="1"/>
              <a:t>춤시연을</a:t>
            </a:r>
            <a:r>
              <a:rPr lang="ko-KR" altLang="en-US" sz="2000" dirty="0"/>
              <a:t> 위하여 사전에 동작해보고</a:t>
            </a:r>
            <a:r>
              <a:rPr lang="en-US" altLang="ko-KR" sz="2000" dirty="0"/>
              <a:t>, script</a:t>
            </a:r>
            <a:r>
              <a:rPr lang="ko-KR" altLang="en-US" sz="2000" dirty="0"/>
              <a:t>를 컴퓨터에 저장한 상태로 가  </a:t>
            </a: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ko-KR" altLang="en-US" sz="2000" dirty="0" err="1"/>
              <a:t>져갈것</a:t>
            </a:r>
            <a:r>
              <a:rPr lang="en-US" altLang="ko-KR" sz="2000" dirty="0"/>
              <a:t>. </a:t>
            </a:r>
            <a:r>
              <a:rPr lang="ko-KR" altLang="en-US" sz="2000" dirty="0"/>
              <a:t>행사에서는 기존에 </a:t>
            </a:r>
            <a:r>
              <a:rPr lang="ko-KR" altLang="en-US" sz="2000" dirty="0" err="1"/>
              <a:t>만들어놓은</a:t>
            </a:r>
            <a:r>
              <a:rPr lang="ko-KR" altLang="en-US" sz="2000" dirty="0"/>
              <a:t> </a:t>
            </a:r>
            <a:r>
              <a:rPr lang="en-US" altLang="ko-KR" sz="2000" dirty="0"/>
              <a:t>script</a:t>
            </a:r>
            <a:r>
              <a:rPr lang="ko-KR" altLang="en-US" sz="2000" dirty="0"/>
              <a:t>에 </a:t>
            </a:r>
            <a:r>
              <a:rPr lang="en-US" altLang="ko-KR" sz="2000" dirty="0"/>
              <a:t>start</a:t>
            </a:r>
            <a:r>
              <a:rPr lang="ko-KR" altLang="en-US" sz="2000" dirty="0"/>
              <a:t>만 누르면 작동하는 상태로 </a:t>
            </a:r>
            <a:r>
              <a:rPr lang="ko-KR" altLang="en-US" sz="2000" dirty="0" err="1"/>
              <a:t>해두기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노트북</a:t>
            </a:r>
            <a:r>
              <a:rPr lang="en-US" altLang="ko-KR" sz="2000" dirty="0"/>
              <a:t>,</a:t>
            </a:r>
            <a:r>
              <a:rPr lang="ko-KR" altLang="en-US" sz="2000" dirty="0"/>
              <a:t>게임패드</a:t>
            </a:r>
            <a:r>
              <a:rPr lang="en-US" altLang="ko-KR" sz="2000" dirty="0"/>
              <a:t>(</a:t>
            </a:r>
            <a:r>
              <a:rPr lang="ko-KR" altLang="en-US" sz="2000" dirty="0"/>
              <a:t>조이스틱</a:t>
            </a:r>
            <a:r>
              <a:rPr lang="en-US" altLang="ko-KR" sz="2000" dirty="0"/>
              <a:t>)</a:t>
            </a:r>
            <a:r>
              <a:rPr lang="ko-KR" altLang="en-US" sz="2000" dirty="0"/>
              <a:t>은 꼭 완전히 충전한 상태로 가져가기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5. </a:t>
            </a:r>
            <a:r>
              <a:rPr lang="ko-KR" altLang="en-US" sz="2000" dirty="0"/>
              <a:t>아이들이 </a:t>
            </a:r>
            <a:r>
              <a:rPr lang="ko-KR" altLang="en-US" sz="2000" dirty="0" err="1"/>
              <a:t>로봇팔을</a:t>
            </a:r>
            <a:r>
              <a:rPr lang="ko-KR" altLang="en-US" sz="2000" dirty="0"/>
              <a:t> 거칠게 다룰 시 파손우려가 있으므로</a:t>
            </a:r>
            <a:r>
              <a:rPr lang="en-US" altLang="ko-KR" sz="2000" dirty="0"/>
              <a:t>, </a:t>
            </a:r>
            <a:r>
              <a:rPr lang="ko-KR" altLang="en-US" sz="2000" dirty="0"/>
              <a:t>잘 교육해주고 끝까지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 지켜  보기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6. </a:t>
            </a:r>
            <a:r>
              <a:rPr lang="ko-KR" altLang="en-US" sz="2000" dirty="0"/>
              <a:t>뽑기 진행 후 </a:t>
            </a:r>
            <a:r>
              <a:rPr lang="ko-KR" altLang="en-US" sz="2000" dirty="0" err="1"/>
              <a:t>로봇팔</a:t>
            </a:r>
            <a:r>
              <a:rPr lang="ko-KR" altLang="en-US" sz="2000" dirty="0"/>
              <a:t> 춤 시연으로 바꿀 때</a:t>
            </a:r>
            <a:r>
              <a:rPr lang="en-US" altLang="ko-KR" sz="2000" dirty="0"/>
              <a:t>, </a:t>
            </a:r>
            <a:r>
              <a:rPr lang="ko-KR" altLang="en-US" sz="2000" dirty="0"/>
              <a:t>전원을 끄고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usb</a:t>
            </a:r>
            <a:r>
              <a:rPr lang="en-US" altLang="ko-KR" sz="2000" dirty="0"/>
              <a:t> host </a:t>
            </a:r>
            <a:r>
              <a:rPr lang="ko-KR" altLang="en-US" sz="2000" dirty="0"/>
              <a:t>제거하고 </a:t>
            </a:r>
            <a:r>
              <a:rPr lang="ko-KR" altLang="en-US" sz="2000" dirty="0" err="1"/>
              <a:t>재부팅해야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 함</a:t>
            </a:r>
            <a:r>
              <a:rPr lang="en-US" altLang="ko-KR" sz="2000" dirty="0"/>
              <a:t>.  </a:t>
            </a:r>
            <a:r>
              <a:rPr lang="ko-KR" altLang="en-US" sz="2000" dirty="0"/>
              <a:t>동시연결</a:t>
            </a:r>
            <a:r>
              <a:rPr lang="en-US" altLang="ko-KR" sz="2000" dirty="0"/>
              <a:t>x, </a:t>
            </a:r>
          </a:p>
        </p:txBody>
      </p:sp>
    </p:spTree>
    <p:extLst>
      <p:ext uri="{BB962C8B-B14F-4D97-AF65-F5344CB8AC3E}">
        <p14:creationId xmlns:p14="http://schemas.microsoft.com/office/powerpoint/2010/main" val="117168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01075B-FA8A-0D40-D948-9120DA81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tx2"/>
                </a:solidFill>
              </a:rPr>
              <a:t>목차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4CF5775-F3B0-BFF8-C109-053AE152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3206E-A954-CE69-0919-7158EDDF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altLang="ko-KR" sz="1700" dirty="0">
                <a:solidFill>
                  <a:schemeClr val="tx2"/>
                </a:solidFill>
              </a:rPr>
              <a:t>1. </a:t>
            </a:r>
            <a:r>
              <a:rPr lang="ko-KR" altLang="en-US" sz="1700" dirty="0">
                <a:solidFill>
                  <a:schemeClr val="tx2"/>
                </a:solidFill>
              </a:rPr>
              <a:t>게임패드를 이용한 </a:t>
            </a:r>
            <a:r>
              <a:rPr lang="en-US" altLang="ko-KR" sz="1700" dirty="0" err="1">
                <a:solidFill>
                  <a:schemeClr val="tx2"/>
                </a:solidFill>
              </a:rPr>
              <a:t>Dobot</a:t>
            </a:r>
            <a:r>
              <a:rPr lang="en-US" altLang="ko-KR" sz="1700" dirty="0">
                <a:solidFill>
                  <a:schemeClr val="tx2"/>
                </a:solidFill>
              </a:rPr>
              <a:t> magician </a:t>
            </a:r>
            <a:r>
              <a:rPr lang="ko-KR" altLang="en-US" sz="1700" dirty="0">
                <a:solidFill>
                  <a:schemeClr val="tx2"/>
                </a:solidFill>
              </a:rPr>
              <a:t>사용법</a:t>
            </a:r>
            <a:r>
              <a:rPr lang="en-US" altLang="ko-KR" sz="1700" dirty="0">
                <a:solidFill>
                  <a:schemeClr val="tx2"/>
                </a:solidFill>
              </a:rPr>
              <a:t> </a:t>
            </a:r>
          </a:p>
          <a:p>
            <a:r>
              <a:rPr lang="en-US" altLang="ko-KR" sz="1700" dirty="0">
                <a:solidFill>
                  <a:schemeClr val="tx2"/>
                </a:solidFill>
              </a:rPr>
              <a:t>2. </a:t>
            </a:r>
            <a:r>
              <a:rPr lang="en-US" altLang="ko-KR" sz="1700" dirty="0" err="1">
                <a:solidFill>
                  <a:schemeClr val="tx2"/>
                </a:solidFill>
              </a:rPr>
              <a:t>Dobot</a:t>
            </a:r>
            <a:r>
              <a:rPr lang="en-US" altLang="ko-KR" sz="1700" dirty="0">
                <a:solidFill>
                  <a:schemeClr val="tx2"/>
                </a:solidFill>
              </a:rPr>
              <a:t> studio</a:t>
            </a:r>
            <a:r>
              <a:rPr lang="ko-KR" altLang="en-US" sz="1700" dirty="0">
                <a:solidFill>
                  <a:schemeClr val="tx2"/>
                </a:solidFill>
              </a:rPr>
              <a:t>를 이용한 </a:t>
            </a:r>
            <a:r>
              <a:rPr lang="en-US" altLang="ko-KR" sz="1700" dirty="0" err="1">
                <a:solidFill>
                  <a:schemeClr val="tx2"/>
                </a:solidFill>
              </a:rPr>
              <a:t>Dobot</a:t>
            </a:r>
            <a:r>
              <a:rPr lang="en-US" altLang="ko-KR" sz="1700" dirty="0">
                <a:solidFill>
                  <a:schemeClr val="tx2"/>
                </a:solidFill>
              </a:rPr>
              <a:t> magician </a:t>
            </a:r>
            <a:r>
              <a:rPr lang="ko-KR" altLang="en-US" sz="1700" dirty="0">
                <a:solidFill>
                  <a:schemeClr val="tx2"/>
                </a:solidFill>
              </a:rPr>
              <a:t>춤</a:t>
            </a:r>
            <a:endParaRPr lang="en-US" altLang="ko-KR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tx2"/>
                </a:solidFill>
              </a:rPr>
              <a:t>  </a:t>
            </a:r>
            <a:r>
              <a:rPr lang="ko-KR" altLang="en-US" sz="1700" dirty="0">
                <a:solidFill>
                  <a:schemeClr val="tx2"/>
                </a:solidFill>
              </a:rPr>
              <a:t>   시연</a:t>
            </a:r>
            <a:endParaRPr lang="en-US" altLang="ko-KR" sz="1700" dirty="0">
              <a:solidFill>
                <a:schemeClr val="tx2"/>
              </a:solidFill>
            </a:endParaRPr>
          </a:p>
          <a:p>
            <a:r>
              <a:rPr lang="en-US" altLang="ko-KR" sz="1700" dirty="0">
                <a:solidFill>
                  <a:schemeClr val="tx2"/>
                </a:solidFill>
              </a:rPr>
              <a:t>3. </a:t>
            </a:r>
            <a:r>
              <a:rPr lang="ko-KR" altLang="en-US" sz="1700" dirty="0">
                <a:solidFill>
                  <a:schemeClr val="tx2"/>
                </a:solidFill>
              </a:rPr>
              <a:t>오작동 시 매뉴얼 및 주의사항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2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기계, 텍스트, 케이블, 전자제품이(가) 표시된 사진&#10;&#10;자동 생성된 설명">
            <a:extLst>
              <a:ext uri="{FF2B5EF4-FFF2-40B4-BE49-F238E27FC236}">
                <a16:creationId xmlns:a16="http://schemas.microsoft.com/office/drawing/2014/main" id="{7065D2E3-C425-F914-E51F-D2FDF02AF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9091" r="53315" b="-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34C8C8-9320-7FFB-B41D-2F4003AE6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887" y="912966"/>
            <a:ext cx="4360719" cy="139811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3000" dirty="0">
                <a:solidFill>
                  <a:schemeClr val="bg1"/>
                </a:solidFill>
              </a:rPr>
              <a:t>게임패드로 제어하는 </a:t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ko-KR" altLang="en-US" sz="3000" dirty="0">
                <a:solidFill>
                  <a:schemeClr val="bg1"/>
                </a:solidFill>
              </a:rPr>
              <a:t>로봇 팔</a:t>
            </a:r>
            <a:r>
              <a:rPr lang="en-US" altLang="ko-KR" sz="3000" dirty="0">
                <a:solidFill>
                  <a:schemeClr val="bg1"/>
                </a:solidFill>
              </a:rPr>
              <a:t>(</a:t>
            </a:r>
            <a:r>
              <a:rPr lang="en-US" altLang="ko-KR" sz="3000" dirty="0" err="1">
                <a:solidFill>
                  <a:schemeClr val="bg1"/>
                </a:solidFill>
              </a:rPr>
              <a:t>dobot</a:t>
            </a:r>
            <a:r>
              <a:rPr lang="en-US" altLang="ko-KR" sz="3000" dirty="0">
                <a:solidFill>
                  <a:schemeClr val="bg1"/>
                </a:solidFill>
              </a:rPr>
              <a:t> magician) </a:t>
            </a:r>
            <a:r>
              <a:rPr lang="ko-KR" altLang="en-US" sz="3000" dirty="0">
                <a:solidFill>
                  <a:schemeClr val="bg1"/>
                </a:solidFill>
              </a:rPr>
              <a:t>사용법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63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21A03-8412-EE6C-B26F-6259D822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5971240"/>
            <a:ext cx="10515600" cy="79150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Dobot</a:t>
            </a:r>
            <a:r>
              <a:rPr lang="en-US" altLang="ko-KR" dirty="0"/>
              <a:t> magician </a:t>
            </a:r>
            <a:r>
              <a:rPr lang="ko-KR" altLang="en-US" dirty="0"/>
              <a:t>본체에 에어 펌프나 집게</a:t>
            </a:r>
            <a:r>
              <a:rPr lang="en-US" altLang="ko-KR" dirty="0"/>
              <a:t>(gripper, </a:t>
            </a:r>
            <a:r>
              <a:rPr lang="ko-KR" altLang="en-US" dirty="0"/>
              <a:t>흡입 컵</a:t>
            </a:r>
            <a:r>
              <a:rPr lang="en-US" altLang="ko-KR" dirty="0"/>
              <a:t>(suction cup)</a:t>
            </a:r>
            <a:r>
              <a:rPr lang="ko-KR" altLang="en-US" dirty="0"/>
              <a:t> 핀을 연결할 때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핀 번호를</a:t>
            </a:r>
            <a:r>
              <a:rPr lang="en-US" altLang="ko-KR" dirty="0"/>
              <a:t> </a:t>
            </a:r>
            <a:r>
              <a:rPr lang="ko-KR" altLang="en-US" dirty="0"/>
              <a:t>확인하고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1019AF9-EAA5-7FB3-EE4C-22C0F0A91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0182" y="1297124"/>
            <a:ext cx="5848896" cy="3293799"/>
          </a:xfrm>
          <a:prstGeom prst="rect">
            <a:avLst/>
          </a:prstGeom>
        </p:spPr>
      </p:pic>
      <p:pic>
        <p:nvPicPr>
          <p:cNvPr id="7" name="그림 6" descr="사람, 실내, 전자제품, 케이블이(가) 표시된 사진&#10;&#10;자동 생성된 설명">
            <a:extLst>
              <a:ext uri="{FF2B5EF4-FFF2-40B4-BE49-F238E27FC236}">
                <a16:creationId xmlns:a16="http://schemas.microsoft.com/office/drawing/2014/main" id="{D7361C81-3F04-444A-F3E8-D008DB059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78" y="1297124"/>
            <a:ext cx="5873941" cy="33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A05DD-D6AE-DA1D-9EAF-824E13B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085" y="482702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USB Host</a:t>
            </a:r>
            <a:r>
              <a:rPr lang="ko-KR" altLang="en-US" sz="2400" dirty="0"/>
              <a:t>에 </a:t>
            </a:r>
            <a:r>
              <a:rPr lang="en-US" altLang="ko-KR" sz="2400" dirty="0"/>
              <a:t>10pin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dobot</a:t>
            </a:r>
            <a:r>
              <a:rPr lang="en-US" altLang="ko-KR" sz="2400" dirty="0"/>
              <a:t> magician </a:t>
            </a:r>
            <a:r>
              <a:rPr lang="ko-KR" altLang="en-US" sz="2400" dirty="0"/>
              <a:t>본체에 연결</a:t>
            </a:r>
            <a:r>
              <a:rPr lang="en-US" altLang="ko-KR" sz="2400" dirty="0"/>
              <a:t>(</a:t>
            </a:r>
            <a:r>
              <a:rPr lang="ko-KR" altLang="en-US" sz="2400" dirty="0"/>
              <a:t>전원을 끈 상태로 연결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내용 개체 틀 4" descr="텍스트, 정보기기, 전자제품, 전자 기기이(가) 표시된 사진&#10;&#10;자동 생성된 설명">
            <a:extLst>
              <a:ext uri="{FF2B5EF4-FFF2-40B4-BE49-F238E27FC236}">
                <a16:creationId xmlns:a16="http://schemas.microsoft.com/office/drawing/2014/main" id="{4378E409-11E2-85EE-9ADF-1CAAA2282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53171" y="362510"/>
            <a:ext cx="7558088" cy="4256327"/>
          </a:xfrm>
        </p:spPr>
      </p:pic>
    </p:spTree>
    <p:extLst>
      <p:ext uri="{BB962C8B-B14F-4D97-AF65-F5344CB8AC3E}">
        <p14:creationId xmlns:p14="http://schemas.microsoft.com/office/powerpoint/2010/main" val="175917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전자제품, 정보기기, 케이블이(가) 표시된 사진&#10;&#10;자동 생성된 설명">
            <a:extLst>
              <a:ext uri="{FF2B5EF4-FFF2-40B4-BE49-F238E27FC236}">
                <a16:creationId xmlns:a16="http://schemas.microsoft.com/office/drawing/2014/main" id="{02D7C059-D894-41E4-06B6-F62D82489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47640" y="278719"/>
            <a:ext cx="7896720" cy="44470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8ECE4-CE00-A8A1-499B-7B5DD9B9673C}"/>
              </a:ext>
            </a:extLst>
          </p:cNvPr>
          <p:cNvSpPr txBox="1"/>
          <p:nvPr/>
        </p:nvSpPr>
        <p:spPr>
          <a:xfrm>
            <a:off x="1984707" y="5360116"/>
            <a:ext cx="8477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r>
              <a:rPr lang="ko-KR" altLang="en-US" dirty="0"/>
              <a:t>에 컨트롤러의 </a:t>
            </a:r>
            <a:r>
              <a:rPr lang="en-US" altLang="ko-KR" dirty="0"/>
              <a:t>USB module</a:t>
            </a:r>
            <a:r>
              <a:rPr lang="ko-KR" altLang="en-US" dirty="0"/>
              <a:t>을 연결</a:t>
            </a:r>
            <a:r>
              <a:rPr lang="en-US" altLang="ko-KR" dirty="0"/>
              <a:t>. </a:t>
            </a:r>
            <a:r>
              <a:rPr lang="en-US" altLang="ko-KR" dirty="0" err="1"/>
              <a:t>Dobot</a:t>
            </a:r>
            <a:r>
              <a:rPr lang="ko-KR" altLang="en-US" dirty="0"/>
              <a:t> </a:t>
            </a:r>
            <a:r>
              <a:rPr lang="en-US" altLang="ko-KR" dirty="0"/>
              <a:t>magician </a:t>
            </a:r>
            <a:r>
              <a:rPr lang="ko-KR" altLang="en-US" dirty="0"/>
              <a:t>본체의 전원을 키면 삑</a:t>
            </a:r>
            <a:r>
              <a:rPr lang="en-US" altLang="ko-KR" dirty="0"/>
              <a:t>X4 </a:t>
            </a:r>
            <a:r>
              <a:rPr lang="ko-KR" altLang="en-US" dirty="0"/>
              <a:t>소리 난 후에 </a:t>
            </a:r>
            <a:r>
              <a:rPr lang="en-US" altLang="ko-KR" dirty="0"/>
              <a:t>LED</a:t>
            </a:r>
            <a:r>
              <a:rPr lang="ko-KR" altLang="en-US" dirty="0"/>
              <a:t>에 초록색 불이 들어옴</a:t>
            </a:r>
            <a:r>
              <a:rPr lang="en-US" altLang="ko-KR" dirty="0"/>
              <a:t>.(module</a:t>
            </a:r>
            <a:r>
              <a:rPr lang="ko-KR" altLang="en-US" dirty="0"/>
              <a:t> 설치와 게임패드 초기화를 완료했다는 뜻</a:t>
            </a:r>
            <a:r>
              <a:rPr lang="en-US" altLang="ko-KR" dirty="0"/>
              <a:t>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10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05E4F-8D11-680D-6D5B-6E901FB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364110"/>
            <a:ext cx="8677275" cy="112395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게임패드의 </a:t>
            </a:r>
            <a:r>
              <a:rPr lang="en-US" altLang="ko-KR" sz="2000" dirty="0"/>
              <a:t>logo </a:t>
            </a:r>
            <a:r>
              <a:rPr lang="ko-KR" altLang="en-US" sz="2000" dirty="0"/>
              <a:t>버튼</a:t>
            </a:r>
            <a:r>
              <a:rPr lang="en-US" altLang="ko-KR" sz="2000" dirty="0"/>
              <a:t>(</a:t>
            </a:r>
            <a:r>
              <a:rPr lang="ko-KR" altLang="en-US" sz="2000" dirty="0"/>
              <a:t>중앙의 가장 큰 버튼</a:t>
            </a:r>
            <a:r>
              <a:rPr lang="en-US" altLang="ko-KR" sz="2000" dirty="0"/>
              <a:t>)</a:t>
            </a:r>
            <a:r>
              <a:rPr lang="ko-KR" altLang="en-US" sz="2000" dirty="0"/>
              <a:t>과 </a:t>
            </a:r>
            <a:r>
              <a:rPr lang="en-US" altLang="ko-KR" sz="2000" dirty="0"/>
              <a:t>A</a:t>
            </a:r>
            <a:r>
              <a:rPr lang="ko-KR" altLang="en-US" sz="2000" dirty="0"/>
              <a:t>버튼을 </a:t>
            </a:r>
            <a:br>
              <a:rPr lang="en-US" altLang="ko-KR" sz="2000" dirty="0"/>
            </a:br>
            <a:r>
              <a:rPr lang="ko-KR" altLang="en-US" sz="2000" dirty="0"/>
              <a:t>동시에 </a:t>
            </a:r>
            <a:r>
              <a:rPr lang="en-US" altLang="ko-KR" sz="2000" dirty="0"/>
              <a:t>3</a:t>
            </a:r>
            <a:r>
              <a:rPr lang="ko-KR" altLang="en-US" sz="2000" dirty="0"/>
              <a:t>초 동안 꾹 누르면 연결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게임패드의 조이스틱으로 </a:t>
            </a:r>
            <a:r>
              <a:rPr lang="en-US" altLang="ko-KR" sz="2000" dirty="0" err="1"/>
              <a:t>dobot</a:t>
            </a:r>
            <a:r>
              <a:rPr lang="en-US" altLang="ko-KR" sz="2000" dirty="0"/>
              <a:t> magician</a:t>
            </a:r>
            <a:r>
              <a:rPr lang="ko-KR" altLang="en-US" sz="2000" dirty="0"/>
              <a:t>의 조인트를 컨트롤 가능</a:t>
            </a:r>
          </a:p>
        </p:txBody>
      </p:sp>
      <p:pic>
        <p:nvPicPr>
          <p:cNvPr id="5" name="내용 개체 틀 4" descr="전자 기기, 게임 컨트롤러, 입력 장치, 전자제품이(가) 표시된 사진&#10;&#10;자동 생성된 설명">
            <a:extLst>
              <a:ext uri="{FF2B5EF4-FFF2-40B4-BE49-F238E27FC236}">
                <a16:creationId xmlns:a16="http://schemas.microsoft.com/office/drawing/2014/main" id="{FEF64DAE-56F8-A2BE-0CF6-0A4A0922E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369940"/>
            <a:ext cx="7958137" cy="4481614"/>
          </a:xfrm>
        </p:spPr>
      </p:pic>
    </p:spTree>
    <p:extLst>
      <p:ext uri="{BB962C8B-B14F-4D97-AF65-F5344CB8AC3E}">
        <p14:creationId xmlns:p14="http://schemas.microsoft.com/office/powerpoint/2010/main" val="388922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75C36-1A5F-CBE3-74C2-37D2B28B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게임패드를 이용한 조작법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8EBCEA-231E-C55A-88B0-0E25611D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4" y="1004047"/>
            <a:ext cx="7950559" cy="4351338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Dobot</a:t>
            </a:r>
            <a:r>
              <a:rPr lang="en-US" altLang="ko-KR" sz="2400" dirty="0"/>
              <a:t> arm</a:t>
            </a:r>
            <a:r>
              <a:rPr lang="ko-KR" altLang="en-US" sz="2400" dirty="0"/>
              <a:t>을 조이스틱으로 조종 할 수 있습니다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선형</a:t>
            </a:r>
            <a:r>
              <a:rPr lang="en-US" altLang="ko-KR" sz="2400" dirty="0"/>
              <a:t>(</a:t>
            </a:r>
            <a:r>
              <a:rPr lang="ko-KR" altLang="en-US" sz="2400" dirty="0"/>
              <a:t>리니어</a:t>
            </a:r>
            <a:r>
              <a:rPr lang="en-US" altLang="ko-KR" sz="2400" dirty="0"/>
              <a:t>)</a:t>
            </a:r>
            <a:r>
              <a:rPr lang="ko-KR" altLang="en-US" sz="2400" dirty="0"/>
              <a:t> 모드와 </a:t>
            </a:r>
            <a:r>
              <a:rPr lang="ko-KR" altLang="en-US" sz="2400" dirty="0" err="1"/>
              <a:t>조그</a:t>
            </a:r>
            <a:r>
              <a:rPr lang="ko-KR" altLang="en-US" sz="2400" dirty="0"/>
              <a:t> 모드 두가지 컨트롤 모드가 있습니다</a:t>
            </a:r>
            <a:r>
              <a:rPr lang="en-US" altLang="ko-KR" sz="2400" dirty="0"/>
              <a:t>. (LB</a:t>
            </a:r>
            <a:r>
              <a:rPr lang="ko-KR" altLang="en-US" sz="2400" dirty="0"/>
              <a:t>버튼은 </a:t>
            </a:r>
            <a:r>
              <a:rPr lang="en-US" altLang="ko-KR" sz="2400" dirty="0"/>
              <a:t>jog mode</a:t>
            </a:r>
            <a:r>
              <a:rPr lang="ko-KR" altLang="en-US" sz="2400" dirty="0"/>
              <a:t>로 전환되며 </a:t>
            </a:r>
            <a:r>
              <a:rPr lang="en-US" altLang="ko-KR" sz="2400" dirty="0"/>
              <a:t>RB</a:t>
            </a:r>
            <a:r>
              <a:rPr lang="ko-KR" altLang="en-US" sz="2400" dirty="0"/>
              <a:t>버튼은 선형 모드로 전환됩니다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171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1362F8A-850B-6ABE-DD8F-1307B8158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482424"/>
              </p:ext>
            </p:extLst>
          </p:nvPr>
        </p:nvGraphicFramePr>
        <p:xfrm>
          <a:off x="537663" y="1480837"/>
          <a:ext cx="10905067" cy="4954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7202">
                  <a:extLst>
                    <a:ext uri="{9D8B030D-6E8A-4147-A177-3AD203B41FA5}">
                      <a16:colId xmlns:a16="http://schemas.microsoft.com/office/drawing/2014/main" val="502925940"/>
                    </a:ext>
                  </a:extLst>
                </a:gridCol>
                <a:gridCol w="5477865">
                  <a:extLst>
                    <a:ext uri="{9D8B030D-6E8A-4147-A177-3AD203B41FA5}">
                      <a16:colId xmlns:a16="http://schemas.microsoft.com/office/drawing/2014/main" val="3909168798"/>
                    </a:ext>
                  </a:extLst>
                </a:gridCol>
              </a:tblGrid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기능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상응 버튼</a:t>
                      </a:r>
                      <a:endParaRPr lang="en-US" altLang="ko-KR" sz="210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3075101617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조이스틱 시작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/>
                        <a:t>Logo </a:t>
                      </a:r>
                      <a:r>
                        <a:rPr lang="ko-KR" altLang="en-US" sz="2100"/>
                        <a:t>버튼 </a:t>
                      </a:r>
                      <a:r>
                        <a:rPr lang="en-US" altLang="ko-KR" sz="2100"/>
                        <a:t>3</a:t>
                      </a:r>
                      <a:r>
                        <a:rPr lang="ko-KR" altLang="en-US" sz="2100"/>
                        <a:t>초간 꾹 누르기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499266270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조이스틱 끄기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자동 끄기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030362613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로봇팔 </a:t>
                      </a:r>
                      <a:r>
                        <a:rPr lang="en-US" altLang="ko-KR" sz="2100"/>
                        <a:t>Joint1+/joint-</a:t>
                      </a:r>
                      <a:endParaRPr lang="ko-KR" altLang="en-US" sz="210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왼쪽 조이스틱 위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아래로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31361136"/>
                  </a:ext>
                </a:extLst>
              </a:tr>
              <a:tr h="7801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로봇팔 </a:t>
                      </a:r>
                      <a:r>
                        <a:rPr lang="en-US" altLang="ko-KR" sz="2100"/>
                        <a:t>Joint2+/Joint2-</a:t>
                      </a:r>
                      <a:endParaRPr lang="ko-KR" altLang="en-US" sz="210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/>
                        <a:t>왼쪽 조이스틱 오른쪽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왼쪽으로 움직이기</a:t>
                      </a:r>
                    </a:p>
                    <a:p>
                      <a:pPr latinLnBrk="1"/>
                      <a:endParaRPr lang="ko-KR" altLang="en-US" sz="210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094819428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로봇팔 </a:t>
                      </a:r>
                      <a:r>
                        <a:rPr lang="en-US" altLang="ko-KR" sz="2100"/>
                        <a:t>Joint3+/joint3-</a:t>
                      </a:r>
                      <a:endParaRPr lang="ko-KR" altLang="en-US" sz="210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/>
                        <a:t>오른쪽 조이스틱 위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아래로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318430134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/>
                        <a:t>Joint4</a:t>
                      </a:r>
                      <a:r>
                        <a:rPr lang="ko-KR" altLang="en-US" sz="2100"/>
                        <a:t> 스티어링 기어 회전 </a:t>
                      </a:r>
                      <a:r>
                        <a:rPr lang="en-US" altLang="ko-KR" sz="2100"/>
                        <a:t>R+/R-</a:t>
                      </a:r>
                      <a:endParaRPr lang="ko-KR" altLang="en-US" sz="2100"/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/>
                        <a:t>오른쪽 조이스틱 오른쪽</a:t>
                      </a:r>
                      <a:r>
                        <a:rPr lang="en-US" altLang="ko-KR" sz="2100"/>
                        <a:t>/</a:t>
                      </a:r>
                      <a:r>
                        <a:rPr lang="ko-KR" altLang="en-US" sz="2100"/>
                        <a:t>왼쪽으로 움직이기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1142255592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흡입 컵</a:t>
                      </a:r>
                      <a:r>
                        <a:rPr lang="en-US" altLang="ko-KR" sz="2100" dirty="0"/>
                        <a:t>(suction cup)</a:t>
                      </a:r>
                      <a:r>
                        <a:rPr lang="ko-KR" altLang="en-US" sz="2100" dirty="0"/>
                        <a:t> 켜기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/>
                        <a:t>Y </a:t>
                      </a:r>
                      <a:r>
                        <a:rPr lang="ko-KR" altLang="en-US" sz="2100"/>
                        <a:t>버튼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15463708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집게</a:t>
                      </a:r>
                      <a:r>
                        <a:rPr lang="en-US" altLang="ko-KR" sz="2100" dirty="0"/>
                        <a:t>(gripper)</a:t>
                      </a:r>
                      <a:r>
                        <a:rPr lang="ko-KR" altLang="en-US" sz="2100" dirty="0"/>
                        <a:t> 켜기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/>
                        <a:t>X </a:t>
                      </a:r>
                      <a:r>
                        <a:rPr lang="ko-KR" altLang="en-US" sz="2100"/>
                        <a:t>버튼</a:t>
                      </a:r>
                      <a:endParaRPr lang="en-US" altLang="ko-KR" sz="2100"/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310597755"/>
                  </a:ext>
                </a:extLst>
              </a:tr>
              <a:tr h="463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에어펌프 끄기</a:t>
                      </a:r>
                    </a:p>
                  </a:txBody>
                  <a:tcPr marL="105420" marR="105420" marT="52710" marB="52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B </a:t>
                      </a:r>
                      <a:r>
                        <a:rPr lang="ko-KR" altLang="en-US" sz="2100" dirty="0"/>
                        <a:t>버튼</a:t>
                      </a:r>
                    </a:p>
                  </a:txBody>
                  <a:tcPr marL="105420" marR="105420" marT="52710" marB="52710"/>
                </a:tc>
                <a:extLst>
                  <a:ext uri="{0D108BD9-81ED-4DB2-BD59-A6C34878D82A}">
                    <a16:rowId xmlns:a16="http://schemas.microsoft.com/office/drawing/2014/main" val="20336879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96FFB6-4C1F-3211-3D00-401FE8E1F7CA}"/>
              </a:ext>
            </a:extLst>
          </p:cNvPr>
          <p:cNvSpPr txBox="1"/>
          <p:nvPr/>
        </p:nvSpPr>
        <p:spPr>
          <a:xfrm>
            <a:off x="1670670" y="371086"/>
            <a:ext cx="485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Jog mode </a:t>
            </a:r>
            <a:r>
              <a:rPr lang="ko-KR" altLang="en-US" sz="2800" dirty="0"/>
              <a:t>컨트롤</a:t>
            </a:r>
          </a:p>
        </p:txBody>
      </p:sp>
    </p:spTree>
    <p:extLst>
      <p:ext uri="{BB962C8B-B14F-4D97-AF65-F5344CB8AC3E}">
        <p14:creationId xmlns:p14="http://schemas.microsoft.com/office/powerpoint/2010/main" val="41851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710</Words>
  <Application>Microsoft Office PowerPoint</Application>
  <PresentationFormat>와이드스크린</PresentationFormat>
  <Paragraphs>87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Cambria Math</vt:lpstr>
      <vt:lpstr>Office 테마</vt:lpstr>
      <vt:lpstr>Dobot magician menual</vt:lpstr>
      <vt:lpstr>목차</vt:lpstr>
      <vt:lpstr>게임패드로 제어하는  로봇 팔(dobot magician) 사용법</vt:lpstr>
      <vt:lpstr>PowerPoint 프레젠테이션</vt:lpstr>
      <vt:lpstr>USB Host에 10pin을 dobot magician 본체에 연결(전원을 끈 상태로 연결)</vt:lpstr>
      <vt:lpstr>PowerPoint 프레젠테이션</vt:lpstr>
      <vt:lpstr>게임패드의 logo 버튼(중앙의 가장 큰 버튼)과 A버튼을  동시에 3초 동안 꾹 누르면 연결. 게임패드의 조이스틱으로 dobot magician의 조인트를 컨트롤 가능</vt:lpstr>
      <vt:lpstr>게임패드를 이용한 조작법</vt:lpstr>
      <vt:lpstr>PowerPoint 프레젠테이션</vt:lpstr>
      <vt:lpstr>PowerPoint 프레젠테이션</vt:lpstr>
      <vt:lpstr>집게, 흡입 컵 사용법과 원리</vt:lpstr>
      <vt:lpstr>Dobot studio를 이용한 로봇팔 춤 시연</vt:lpstr>
      <vt:lpstr>dobot studio를 실행하고 포트 연결 후 좌측 상단의 connect를 누른다. 전원이 공급 된 상태에서 컴퓨터와 포트를 연결하면 connect가 활성화 되는데 connect를 연결하면 컴퓨터로 dobot magician을 제어 할 수 있는 상태가 된다.</vt:lpstr>
      <vt:lpstr>Script로 들어가면 python script를 사용하여 dobot magician의 joint를 원하는 수치로 제어 할 수 있다. 알맞은 코드를 주고 우측상단의 home을 눌러 dobot의 초기위치를 맞춰준 다음 start를 누르면 춤동작 시연이 가능하다.</vt:lpstr>
      <vt:lpstr>오작동 시 매뉴얼 및 주의사항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게임패드로 제어하는  로봇 팔(dobot magician) 사용법</dc:title>
  <dc:creator>신대기</dc:creator>
  <cp:lastModifiedBy>신대기</cp:lastModifiedBy>
  <cp:revision>6</cp:revision>
  <dcterms:created xsi:type="dcterms:W3CDTF">2023-07-24T07:57:55Z</dcterms:created>
  <dcterms:modified xsi:type="dcterms:W3CDTF">2023-08-03T08:14:42Z</dcterms:modified>
</cp:coreProperties>
</file>